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58" r:id="rId4"/>
    <p:sldId id="273" r:id="rId5"/>
    <p:sldId id="259" r:id="rId6"/>
    <p:sldId id="260" r:id="rId7"/>
    <p:sldId id="271" r:id="rId8"/>
    <p:sldId id="267" r:id="rId9"/>
    <p:sldId id="272" r:id="rId10"/>
    <p:sldId id="274" r:id="rId11"/>
    <p:sldId id="268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651D32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8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974" y="102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23/11/2022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990196" y="2269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</a:t>
            </a:r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RESULTADOS </a:t>
            </a:r>
          </a:p>
          <a:p>
            <a:pPr algn="ctr"/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  <a:endParaRPr lang="es-MX" sz="13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  <a:cs typeface="Times New Roman" pitchFamily="18" charset="0"/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727564" y="487705"/>
            <a:ext cx="5395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REGULACIÓN Y PREVENCIÓN DE RIESGOS SANITARIOS PARA LA SALUD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600531" y="8417"/>
            <a:ext cx="1980000" cy="756000"/>
          </a:xfrm>
          <a:prstGeom prst="rect">
            <a:avLst/>
          </a:prstGeom>
        </p:spPr>
      </p:pic>
      <p:pic>
        <p:nvPicPr>
          <p:cNvPr id="23" name="Imagen 22"/>
          <p:cNvPicPr/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" y="152696"/>
            <a:ext cx="1512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ris.cofepris.gob.mx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oepriss.sinaloa.gob.mx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parencia.sinaloa.gob.mx/p/datos-abiertos-salud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epriss.sinaloa.gob.mx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ludsinaloa.gob.mx/index.php/transparencia/" TargetMode="External"/><Relationship Id="rId5" Type="http://schemas.openxmlformats.org/officeDocument/2006/relationships/hyperlink" Target="http://saludsinaloa.gob.mx/index.php/tramites/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34390"/>
              </p:ext>
            </p:extLst>
          </p:nvPr>
        </p:nvGraphicFramePr>
        <p:xfrm>
          <a:off x="323528" y="1556792"/>
          <a:ext cx="8640960" cy="48378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33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Regulación y Prevención de Riesgos Sanitarios para la Salud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 operado por la COEPRISS, la cual, fue creada en el año 2013. El problema público que se desea atender es la ampliación de la vigilancia sanitaria a los establecimientos de bienes y servicios de consumos humanos, asimismo, el objetivo general del programa es fortalecer la regulación y vigilancia de los bienes y servicios para la reducción de los riesgos sanitarios.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Lo anterior, a través del resguardo y prevención de la población Sinaloense contra riesgos potenciales a la salud, que puedan causarse por el uso y consumo de alimentos, bebidas, medicamentos, equipos médicos, productos de perfumería, belleza y aseo, nutrientes vegetales, plaguicidas y otros productos y sustancias toxicas; así como prevenir y controlar los efectos nocivos de los factores ambientales en la salud, la salud ocupacional y saneamiento básico, la regulación de los servicios de salud, publicidad y de otros que sean competencia de la COEPRISS.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ejercicio 2021, se clasificaron y se aprobaron áreas para el cultivo y extracción de moluscos bivalvos, además se emitieron licencias sanitarias a empresas de servicios de control de plagas y se impartieron cursos para los establecimientos procesadores de alimentos. 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otro lado, se realizaron acciones de vigilancia para los siguientes aspectos: </a:t>
                      </a:r>
                    </a:p>
                    <a:p>
                      <a:pPr marL="36000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eficiencia de cloración del agua.</a:t>
                      </a:r>
                    </a:p>
                    <a:p>
                      <a:pPr marL="36000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Vigilancia sanitaria de alimentos.</a:t>
                      </a:r>
                    </a:p>
                    <a:p>
                      <a:pPr marL="36000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Vigilancia sanitaria para la regulación de servicios e insumos para la Salud.</a:t>
                      </a:r>
                    </a:p>
                    <a:p>
                      <a:pPr marL="36000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Control sanitario por COVID-19.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</a:t>
            </a:r>
            <a:r>
              <a:rPr lang="es-MX" sz="16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del Programa</a:t>
            </a:r>
            <a:endParaRPr lang="es-MX" sz="16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19" y="5057792"/>
            <a:ext cx="3664113" cy="14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10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66695"/>
              </p:ext>
            </p:extLst>
          </p:nvPr>
        </p:nvGraphicFramePr>
        <p:xfrm>
          <a:off x="251520" y="1480905"/>
          <a:ext cx="8640960" cy="51086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9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15702"/>
                  </a:ext>
                </a:extLst>
              </a:tr>
              <a:tr h="795762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acorde con lineamientos de planeación federal (Ley General de Salud).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utiliza sistemas de captura de registros y seguimiento.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Intercambio de conocimientos con otras entidades.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Instalación y manejo del Sistema de Gestión de Calidad.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701598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58572"/>
                  </a:ext>
                </a:extLst>
              </a:tr>
              <a:tr h="1169862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Constante actualización de manuales.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claridad en las funciones de las unidades administrativas.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Nula aplicación de sanciones administrativas.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Deficiente medición de desempeño de las coordinaciones regionales.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recursos humanos, materiales y financieros.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Deficiente comunicación con las coordinaciones.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708906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9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Establecimientos sin registro para su verificación sanitaria.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Demora de entrega de recursos financieros.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Población y localidades de difícil acceso.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Personal vulnerable a contagios.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Incremento de costos.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Atención a emergencias sanitarias masivas.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Recortes de presupuesto.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Resistencia al Sistema de Gestión de Calidad.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Exposición a la delincuencia organizada.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Atención a emergencias sanitarias masivas.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Insuficiencia presupuestal.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Resistencia a la evaluación.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7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11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78720"/>
              </p:ext>
            </p:extLst>
          </p:nvPr>
        </p:nvGraphicFramePr>
        <p:xfrm>
          <a:off x="611560" y="2218358"/>
          <a:ext cx="7992887" cy="3802930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354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5766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Replantear las funciones de las unidades administrativas de manera que la información sea clara y precisa para los interesados.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41112"/>
                  </a:ext>
                </a:extLst>
              </a:tr>
              <a:tr h="5727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Aplicación cabal de sanciones administrativas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83667"/>
                  </a:ext>
                </a:extLst>
              </a:tr>
              <a:tr h="5727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un instrumento para medir el desempeño de las coordinaciones regionales.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25469"/>
                  </a:ext>
                </a:extLst>
              </a:tr>
              <a:tr h="576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un diagnóstico ante de la falta de recursos humanos, materiales y financieros que se presentan, con el propósito de gestionar una solicitud de dichos recursos.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82137"/>
                  </a:ext>
                </a:extLst>
              </a:tr>
              <a:tr h="5727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un mecanismo de comunicación con las coordinaciones.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327158"/>
                  </a:ext>
                </a:extLst>
              </a:tr>
              <a:tr h="576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</a:t>
                      </a:r>
                      <a:r>
                        <a:rPr lang="es-MX" sz="1100" b="1" baseline="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población atendida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un instrumento donde permita recabar información para medir el grado de satisfacción de la población atendida y sus resultados.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70050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12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04395"/>
              </p:ext>
            </p:extLst>
          </p:nvPr>
        </p:nvGraphicFramePr>
        <p:xfrm>
          <a:off x="5076056" y="1883467"/>
          <a:ext cx="3600400" cy="3417743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580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3549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656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4367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3663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3663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3663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29021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</a:t>
                      </a: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 la evaluación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2.19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29450"/>
              </p:ext>
            </p:extLst>
          </p:nvPr>
        </p:nvGraphicFramePr>
        <p:xfrm>
          <a:off x="539552" y="1772816"/>
          <a:ext cx="4248472" cy="36118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 base en las preguntas que tienen una repuesta binaria y que presentan una calificación se obtuvieron los resultados anotados en el siguiente cuadro. Como se puede observar, la puntuación global es de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1.63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sobre una calificación máxima de 4 destacándose las notas de diseño y operación, sin embargo, es preciso señalar que este es el primer ejercicio de evaluación de este programa en el estado de Sinaloa por lo que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que permitan contestar las preguntas 16, 17, 18, 19 y 20 en la sección de Planeación y Orientación a Resultados y las preguntas 46, 47, 48, 49, 50 y 51 de la sección de Resultados.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3675"/>
              </p:ext>
            </p:extLst>
          </p:nvPr>
        </p:nvGraphicFramePr>
        <p:xfrm>
          <a:off x="467544" y="1568184"/>
          <a:ext cx="3600400" cy="25237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el Reglamento Interior de la COEPRISS.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se encuentra alineado con el PND 2019 – 2024 y el PSS 2020 -2024, de igual manera con el PED Sinaloa 2017 – 2021 y el PSS 2017 – 2021.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Árbol del Problema es posible identificar el problema central del programa.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define su población objetivo.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65441"/>
              </p:ext>
            </p:extLst>
          </p:nvPr>
        </p:nvGraphicFramePr>
        <p:xfrm>
          <a:off x="4337928" y="1827578"/>
          <a:ext cx="4680520" cy="2969574"/>
        </p:xfrm>
        <a:graphic>
          <a:graphicData uri="http://schemas.openxmlformats.org/drawingml/2006/table">
            <a:tbl>
              <a:tblPr firstRow="1" firstCol="1" bandRow="1"/>
              <a:tblGrid>
                <a:gridCol w="2327153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353367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4688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(PED) Sinaloa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– 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(PND) 2019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69955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Social,</a:t>
                      </a:r>
                      <a:r>
                        <a:rPr lang="es-MX" sz="1000" baseline="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toda la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4557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2017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2020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60025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3.4.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prioritaria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 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274168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471035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3.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específico 3.8.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139952" y="1412776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Alineación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39952" y="5034967"/>
            <a:ext cx="367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Población potencial y objetivo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04291"/>
              </p:ext>
            </p:extLst>
          </p:nvPr>
        </p:nvGraphicFramePr>
        <p:xfrm>
          <a:off x="4337927" y="5460045"/>
          <a:ext cx="3474432" cy="971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216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  <a:gridCol w="1737216">
                  <a:extLst>
                    <a:ext uri="{9D8B030D-6E8A-4147-A177-3AD203B41FA5}">
                      <a16:colId xmlns:a16="http://schemas.microsoft.com/office/drawing/2014/main" val="3438574035"/>
                    </a:ext>
                  </a:extLst>
                </a:gridCol>
              </a:tblGrid>
              <a:tr h="4262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21,134 establecimientos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4,227 establecimientos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0" y="4192063"/>
            <a:ext cx="3361556" cy="2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100221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  <a:endParaRPr lang="es-MX" sz="1600" b="1" dirty="0">
              <a:solidFill>
                <a:srgbClr val="642F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4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67883"/>
              </p:ext>
            </p:extLst>
          </p:nvPr>
        </p:nvGraphicFramePr>
        <p:xfrm>
          <a:off x="251520" y="1567056"/>
          <a:ext cx="8640960" cy="11338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184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cuenta con el Programa Operativo Anual (POA).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plataforma DIGIPRiS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3"/>
                        </a:rPr>
                        <a:t>https://digipris.cofepris.gob.mx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), permite realizar trámites y servicios de forma más ágil, basándose en las mejores prácticas regulatorias.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9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910238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94" y="2564904"/>
            <a:ext cx="5229794" cy="4005064"/>
          </a:xfrm>
          <a:prstGeom prst="rect">
            <a:avLst/>
          </a:prstGeom>
        </p:spPr>
      </p:pic>
      <p:graphicFrame>
        <p:nvGraphicFramePr>
          <p:cNvPr id="7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19117"/>
              </p:ext>
            </p:extLst>
          </p:nvPr>
        </p:nvGraphicFramePr>
        <p:xfrm>
          <a:off x="251520" y="2492896"/>
          <a:ext cx="3361177" cy="20860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6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193">
                <a:tc>
                  <a:txBody>
                    <a:bodyPr/>
                    <a:lstStyle/>
                    <a:p>
                      <a:pPr marL="3384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ella, se pueden realizar trámites electrónicos y autogestivos, como lo son:</a:t>
                      </a:r>
                    </a:p>
                    <a:p>
                      <a:pPr marL="3384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5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3600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Prórroga Subsecuente de Registro Sanitario.</a:t>
                      </a:r>
                    </a:p>
                    <a:p>
                      <a:pPr marL="3600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Trámites de sometimiento digital.</a:t>
                      </a:r>
                    </a:p>
                    <a:p>
                      <a:pPr marL="3600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Evaluación del área técnica.</a:t>
                      </a:r>
                    </a:p>
                    <a:p>
                      <a:pPr marL="36000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Resolución en oficio en papel seguridad.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910238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8"/>
          <a:stretch/>
        </p:blipFill>
        <p:spPr>
          <a:xfrm rot="20320972">
            <a:off x="-86406" y="5060291"/>
            <a:ext cx="3672158" cy="8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100221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  <a:endParaRPr lang="es-MX" sz="1600" b="1" dirty="0">
              <a:solidFill>
                <a:srgbClr val="642F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51520" y="1484784"/>
            <a:ext cx="864095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Se cuenta con el portal web oficial de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la COEPRISS (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  <a:hlinkClick r:id="rId3"/>
              </a:rPr>
              <a:t>https://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  <a:hlinkClick r:id="rId3"/>
              </a:rPr>
              <a:t>coepriss.sinaloa.gob.mx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), donde encontrará información relevante para su difusión y consulta. </a:t>
            </a:r>
            <a:endParaRPr lang="es-MX" sz="1100" dirty="0">
              <a:latin typeface="Mestiza" panose="00000500000000000000" pitchFamily="50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4" y="2127398"/>
            <a:ext cx="3961546" cy="27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22395"/>
            <a:ext cx="3909745" cy="2700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52560" y="5013176"/>
            <a:ext cx="86399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A través 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del sitio web de Transparencia de la Secretaría de Salud del Gobierno del Estado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de Sinaloa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  <a:hlinkClick r:id="rId6"/>
              </a:rPr>
              <a:t>https://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  <a:hlinkClick r:id="rId6"/>
              </a:rPr>
              <a:t>transparencia.sinaloa.gob.mx/p/datos-abiertos-salud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), la COEPRISS lleva a cabo diferentes tipos de reportes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sobre el ejercicio, destino y resultados obtenidos con los recursos federales transferidos.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259632" y="5820429"/>
            <a:ext cx="3160682" cy="743432"/>
            <a:chOff x="523541" y="5848650"/>
            <a:chExt cx="3304698" cy="80060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41" y="5851791"/>
              <a:ext cx="3040347" cy="79746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5848650"/>
              <a:ext cx="264351" cy="799200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4716016" y="5820429"/>
            <a:ext cx="3448312" cy="689648"/>
            <a:chOff x="4983319" y="5828640"/>
            <a:chExt cx="3605434" cy="79920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319" y="5828640"/>
              <a:ext cx="3333097" cy="7992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647" y="5828640"/>
              <a:ext cx="294106" cy="79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6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Cobertura y Focalización</a:t>
            </a:r>
            <a:endParaRPr lang="es-MX" dirty="0"/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7266"/>
              </p:ext>
            </p:extLst>
          </p:nvPr>
        </p:nvGraphicFramePr>
        <p:xfrm>
          <a:off x="324909" y="1587948"/>
          <a:ext cx="4607131" cy="337718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objetivo del programa son los establecimientos industriales, comerciales o de servicios e instituciones públicas sujetos a la vigilancia del cumplimiento de las normas sanitarias.</a:t>
                      </a:r>
                    </a:p>
                    <a:p>
                      <a:pPr marL="171450" indent="-17145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Ley de Salud del Estado de Sinaloa, específicamente en el Título décimo quinto “Vigilancia sanitaria”, capítulo único disposiciones generales, se expresa claramente que la población a la que se dirige el programa son los establecimientos industriales, comerciales o de servicios e instituciones públicas sujetos a la vigilancia del cumplimiento de las normas sanitarias.</a:t>
                      </a:r>
                    </a:p>
                    <a:p>
                      <a:pPr marL="171450" indent="-17145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ejercicio fiscal 2021, la población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objetivo fue de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4,227 establecimientos, y se captaron a 6,053 establecimientos atendidos, con lo que se alcanzó una cobertura del 143.20% de población.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4932040" y="1603073"/>
            <a:ext cx="4033829" cy="2494425"/>
            <a:chOff x="4696587" y="1556792"/>
            <a:chExt cx="4033829" cy="249442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t="19427"/>
            <a:stretch/>
          </p:blipFill>
          <p:spPr>
            <a:xfrm>
              <a:off x="4696587" y="1916832"/>
              <a:ext cx="4033829" cy="213438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5829284" y="1556792"/>
              <a:ext cx="17684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Cobertura del Programa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75668" y="5120839"/>
            <a:ext cx="4356372" cy="1510062"/>
            <a:chOff x="582418" y="5159322"/>
            <a:chExt cx="4356372" cy="1510062"/>
          </a:xfrm>
        </p:grpSpPr>
        <p:sp>
          <p:nvSpPr>
            <p:cNvPr id="15" name="CuadroTexto 14"/>
            <p:cNvSpPr txBox="1"/>
            <p:nvPr/>
          </p:nvSpPr>
          <p:spPr>
            <a:xfrm>
              <a:off x="1728911" y="5159322"/>
              <a:ext cx="2063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Población Objetivo Atendida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/>
            <a:srcRect t="24874"/>
            <a:stretch/>
          </p:blipFill>
          <p:spPr>
            <a:xfrm>
              <a:off x="582418" y="5434454"/>
              <a:ext cx="4356372" cy="1234930"/>
            </a:xfrm>
            <a:prstGeom prst="rect">
              <a:avLst/>
            </a:prstGeom>
          </p:spPr>
        </p:pic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816424" cy="233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7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99581"/>
              </p:ext>
            </p:extLst>
          </p:nvPr>
        </p:nvGraphicFramePr>
        <p:xfrm>
          <a:off x="107504" y="1528652"/>
          <a:ext cx="8712968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Estos son algunos de los trámites para establecimientos y ciudadanos que pueden realizarse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por medio del sitio web oficial de COEPRISS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3"/>
                        </a:rPr>
                        <a:t>https://coepriss.sinaloa.gob.mx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):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None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1556"/>
            <a:ext cx="8596408" cy="3263668"/>
          </a:xfrm>
          <a:prstGeom prst="rect">
            <a:avLst/>
          </a:prstGeom>
        </p:spPr>
      </p:pic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76210"/>
              </p:ext>
            </p:extLst>
          </p:nvPr>
        </p:nvGraphicFramePr>
        <p:xfrm>
          <a:off x="251520" y="5733256"/>
          <a:ext cx="8568952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sitio web de los Servicios de Salud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http://saludsinaloa.gob.mx/index.php/tramites/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a su vez en el apartado de transparencia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6"/>
                        </a:rPr>
                        <a:t>http://saludsinaloa.gob.mx/index.php/transparencia/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se difunde información relevante que permita la transparencia y rendición de cuentas tanto a ciudadanos como a organismos e interesados.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FB6EC"/>
              </a:clrFrom>
              <a:clrTo>
                <a:srgbClr val="9FB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r="12114"/>
          <a:stretch/>
        </p:blipFill>
        <p:spPr>
          <a:xfrm>
            <a:off x="6300193" y="4034996"/>
            <a:ext cx="2534384" cy="165618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05480"/>
              </p:ext>
            </p:extLst>
          </p:nvPr>
        </p:nvGraphicFramePr>
        <p:xfrm>
          <a:off x="251520" y="1592780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82583"/>
              </p:ext>
            </p:extLst>
          </p:nvPr>
        </p:nvGraphicFramePr>
        <p:xfrm>
          <a:off x="539552" y="2080195"/>
          <a:ext cx="5616624" cy="3610983"/>
        </p:xfrm>
        <a:graphic>
          <a:graphicData uri="http://schemas.openxmlformats.org/drawingml/2006/table">
            <a:tbl>
              <a:tblPr firstRow="1" firstCol="1" bandRow="1"/>
              <a:tblGrid>
                <a:gridCol w="2270083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631428">
                  <a:extLst>
                    <a:ext uri="{9D8B030D-6E8A-4147-A177-3AD203B41FA5}">
                      <a16:colId xmlns:a16="http://schemas.microsoft.com/office/drawing/2014/main" val="948198036"/>
                    </a:ext>
                  </a:extLst>
                </a:gridCol>
                <a:gridCol w="1715113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26423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Presupuesto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2642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642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32056"/>
                  </a:ext>
                </a:extLst>
              </a:tr>
              <a:tr h="2642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$ 7,066,563.77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$ 7,066,563.77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5284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$ 216,479.60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$ 216,479.60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642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</a:t>
                      </a:r>
                      <a:r>
                        <a:rPr lang="es-MX" sz="1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$ 3,898,866.80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$ 3,898,866.80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678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5284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$ 623,718.08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$ 623,718.08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642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 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290651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$ 11,805,628.25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060848"/>
            <a:ext cx="2517236" cy="175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10022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97003"/>
              </p:ext>
            </p:extLst>
          </p:nvPr>
        </p:nvGraphicFramePr>
        <p:xfrm>
          <a:off x="323528" y="1434440"/>
          <a:ext cx="8496944" cy="9631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Regulación y prevención de riesgos sanitarios para la salud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cuenta con un instrumento para medir el grado de satisfacción de la Población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lo que, se recomienda gestionar dicho instrumento que permita recabar información para medir el grado de satisfacción de la población atendida y sus resultados.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0 Elipse"/>
          <p:cNvSpPr/>
          <p:nvPr/>
        </p:nvSpPr>
        <p:spPr>
          <a:xfrm>
            <a:off x="240760" y="2464847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248633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7257"/>
              </p:ext>
            </p:extLst>
          </p:nvPr>
        </p:nvGraphicFramePr>
        <p:xfrm>
          <a:off x="323528" y="2877811"/>
          <a:ext cx="8496944" cy="3760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623197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eficacia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de los proyectos y/o programas institucionales.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65715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cumplimiento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de las políticas públicas enfocadas a la protección contra riesgos sanitarios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57109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cumplimiento de verificación a establecimientos sujetos a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vigilancia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65715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de los diversas acciones no regulatorios.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9175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1.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cursos de capacitación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al personal verificador sanitario en temas relacionadas para vigilancia sanitaria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65715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Actividad 2.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acciones de fomento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sanitario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148" y="2854818"/>
            <a:ext cx="3743268" cy="7254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148" y="3509024"/>
            <a:ext cx="3743268" cy="7254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148" y="4133340"/>
            <a:ext cx="3743268" cy="72548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091" y="5364495"/>
            <a:ext cx="3743268" cy="71939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091" y="4734608"/>
            <a:ext cx="3743268" cy="71939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091" y="5960754"/>
            <a:ext cx="374326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96182"/>
              </p:ext>
            </p:extLst>
          </p:nvPr>
        </p:nvGraphicFramePr>
        <p:xfrm>
          <a:off x="251520" y="1480904"/>
          <a:ext cx="8640960" cy="51288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al PSS 2017 – 2021 derivado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este sentido, en la Ley de Salud del Estado de Sinaloa se dictaminaron artículos específicos para la vigilancia sanitaria.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el Decreto de Creación de la COEPRISS,</a:t>
                      </a: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 asimismo, s</a:t>
                      </a: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 cuenta con el Reglamento Interior de la COEPRISS.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cuentan con manuales y procedimientos para operar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un plan estratégico que contempla los resultados que se quieren alcanzar, y los indicadores para medir el avance en el logro de sus resultados. El programa alcanzó una cobertura del 143.20%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mantiene una cobertura regional.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brindan capacitaciones presenciales y virtuales constantes al personal verificador.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el equipamiento adecuado.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Utilización y manejo del Sistema de Registro de Actividades Estatal.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la página web de los SSS y Transparencia Sinaloa se puede localizar la información de resultados principales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utilizan elementos metodológicos que apoyan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personal del programa es proactivo y multidisciplinario, además de tener conocimiento y capacitación de los riesgos sanitarios.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cuentan con líderes de proyecto y/o programas.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Realización de campañas de difusión.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indicadores de Fin y Propósito cumplen con resultados satisfactorios, mismos que se encuentran vertidos en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Alto conocimiento de las actividades respectivas para el cumplimiento de las metas.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brinda seguimiento a las observaciones.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procesos se encuentran alineados a las metas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realiza la medición de trabajo diario.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orientan las acciones a eventos de riesgos.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brindan capacitaciones de nuevas herramientas de mejora.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7245</TotalTime>
  <Words>1943</Words>
  <Application>Microsoft Office PowerPoint</Application>
  <PresentationFormat>Presentación en pantalla (4:3)</PresentationFormat>
  <Paragraphs>216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Riesgos sanitarios</dc:title>
  <dc:creator>CLSinaloa</dc:creator>
  <cp:lastModifiedBy>Lenovo</cp:lastModifiedBy>
  <cp:revision>267</cp:revision>
  <dcterms:created xsi:type="dcterms:W3CDTF">2020-02-21T23:32:07Z</dcterms:created>
  <dcterms:modified xsi:type="dcterms:W3CDTF">2022-11-23T20:08:57Z</dcterms:modified>
</cp:coreProperties>
</file>